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338" r:id="rId3"/>
    <p:sldId id="343" r:id="rId4"/>
    <p:sldId id="330" r:id="rId5"/>
    <p:sldId id="345" r:id="rId6"/>
    <p:sldId id="331" r:id="rId7"/>
    <p:sldId id="346" r:id="rId8"/>
    <p:sldId id="337" r:id="rId9"/>
    <p:sldId id="340" r:id="rId10"/>
    <p:sldId id="341" r:id="rId11"/>
    <p:sldId id="344" r:id="rId12"/>
    <p:sldId id="342" r:id="rId13"/>
    <p:sldId id="32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77620" autoAdjust="0"/>
  </p:normalViewPr>
  <p:slideViewPr>
    <p:cSldViewPr snapToGrid="0">
      <p:cViewPr>
        <p:scale>
          <a:sx n="73" d="100"/>
          <a:sy n="73" d="100"/>
        </p:scale>
        <p:origin x="-2688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FEE2C-04FC-45B0-AB35-F6188FE0BCE2}" type="datetimeFigureOut">
              <a:rPr lang="cs-CZ" smtClean="0"/>
              <a:t>24.03.2017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8745C-1F89-450A-B473-D61A813FE6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83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8745C-1F89-450A-B473-D61A813FE68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55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8745C-1F89-450A-B473-D61A813FE68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92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8745C-1F89-450A-B473-D61A813FE685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172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8745C-1F89-450A-B473-D61A813FE68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37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8745C-1F89-450A-B473-D61A813FE68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70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b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8745C-1F89-450A-B473-D61A813FE68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285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8745C-1F89-450A-B473-D61A813FE68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381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8745C-1F89-450A-B473-D61A813FE68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96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3134898"/>
            <a:ext cx="7726680" cy="832803"/>
          </a:xfrm>
        </p:spPr>
        <p:txBody>
          <a:bodyPr anchor="t" anchorCtr="0"/>
          <a:lstStyle>
            <a:lvl1pPr algn="ctr">
              <a:defRPr sz="57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11319"/>
            <a:ext cx="6858000" cy="1257832"/>
          </a:xfrm>
        </p:spPr>
        <p:txBody>
          <a:bodyPr>
            <a:noAutofit/>
          </a:bodyPr>
          <a:lstStyle>
            <a:lvl1pPr marL="0" indent="0" algn="ctr">
              <a:buNone/>
              <a:defRPr sz="37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5615-6A2F-46D3-9DE3-70CEF3306C75}" type="datetime1">
              <a:rPr lang="cs-CZ" smtClean="0"/>
              <a:t>24.03.2017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5748793"/>
            <a:ext cx="9144000" cy="1109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99" y="1095707"/>
            <a:ext cx="3372152" cy="820557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4126724" y="2033971"/>
            <a:ext cx="3898127" cy="14489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50" b="1" dirty="0" smtClean="0"/>
              <a:t>Nadační fond</a:t>
            </a:r>
            <a:r>
              <a:rPr lang="cs-CZ" sz="1650" b="1" baseline="0" dirty="0" smtClean="0"/>
              <a:t> </a:t>
            </a:r>
            <a:r>
              <a:rPr lang="cs-CZ" sz="1650" baseline="0" dirty="0" smtClean="0">
                <a:solidFill>
                  <a:schemeClr val="tx2"/>
                </a:solidFill>
              </a:rPr>
              <a:t>pro podporu zaměstnávání</a:t>
            </a:r>
            <a:br>
              <a:rPr lang="cs-CZ" sz="1650" baseline="0" dirty="0" smtClean="0">
                <a:solidFill>
                  <a:schemeClr val="tx2"/>
                </a:solidFill>
              </a:rPr>
            </a:br>
            <a:r>
              <a:rPr lang="cs-CZ" sz="1650" baseline="0" dirty="0" smtClean="0">
                <a:solidFill>
                  <a:schemeClr val="tx2"/>
                </a:solidFill>
              </a:rPr>
              <a:t>osob se zdravotním postižením</a:t>
            </a:r>
            <a:endParaRPr lang="cs-CZ" sz="16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6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DE3D-EFC4-4334-B67D-ADE8BFE7B1D2}" type="datetime1">
              <a:rPr lang="cs-CZ" smtClean="0"/>
              <a:t>24.03.2017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54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21D6-DB38-48CE-B1A0-D0EF7762FE47}" type="datetime1">
              <a:rPr lang="cs-CZ" smtClean="0"/>
              <a:t>24.03.2017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3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502" y="2200021"/>
            <a:ext cx="7530220" cy="4351338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6890-1999-42C8-9A1C-CB8477ECF33C}" type="datetime1">
              <a:rPr lang="cs-CZ" smtClean="0"/>
              <a:t>24.03.2017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37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41DA-4A20-4C37-9296-64BF20CE94B4}" type="datetime1">
              <a:rPr lang="cs-CZ" smtClean="0"/>
              <a:t>24.03.2017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179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D608-9FE7-407D-9B32-F8EC35A558CA}" type="datetime1">
              <a:rPr lang="cs-CZ" smtClean="0"/>
              <a:t>24.03.2017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72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31E8-815E-427F-B0EB-6EF7954FDBFE}" type="datetime1">
              <a:rPr lang="cs-CZ" smtClean="0"/>
              <a:t>24.03.2017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18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4DB9-F6E1-44B7-9223-391D627E166B}" type="datetime1">
              <a:rPr lang="cs-CZ" smtClean="0"/>
              <a:t>24.03.2017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63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BA4A-6029-45F9-A573-40F85A558708}" type="datetime1">
              <a:rPr lang="cs-CZ" smtClean="0"/>
              <a:t>24.03.2017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93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37B7-CFBD-4646-AA38-AC6B836E5AA3}" type="datetime1">
              <a:rPr lang="cs-CZ" smtClean="0"/>
              <a:t>24.03.2017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9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B26-8A98-467B-8962-BE95C07DD0AF}" type="datetime1">
              <a:rPr lang="cs-CZ" smtClean="0"/>
              <a:t>24.03.2017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02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 userDrawn="1"/>
        </p:nvSpPr>
        <p:spPr>
          <a:xfrm>
            <a:off x="0" y="5748793"/>
            <a:ext cx="9144000" cy="1109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2502" y="652720"/>
            <a:ext cx="7530220" cy="5345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502" y="2200021"/>
            <a:ext cx="7886700" cy="34122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F1F2D-8676-476D-89E3-CDB1C0347AF6}" type="datetime1">
              <a:rPr lang="cs-CZ" smtClean="0"/>
              <a:t>24.03.2017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6280" y="61783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1DF6660C-5091-4ACF-BE60-28C13B8BC117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2" y="6151281"/>
            <a:ext cx="1254382" cy="305233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 flipH="1">
            <a:off x="2270834" y="5794089"/>
            <a:ext cx="436886" cy="102125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95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6088" indent="-446088" algn="l" defTabSz="914400" rtl="0" eaLnBrk="1" latinLnBrk="0" hangingPunct="1">
        <a:lnSpc>
          <a:spcPct val="90000"/>
        </a:lnSpc>
        <a:spcBef>
          <a:spcPts val="1000"/>
        </a:spcBef>
        <a:buSzPct val="50000"/>
        <a:buFontTx/>
        <a:buBlip>
          <a:blip r:embed="rId14"/>
        </a:buBlip>
        <a:defRPr sz="1900" b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900" b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900" b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b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b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dcervaci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dcervaci.cz/" TargetMode="External"/><Relationship Id="rId2" Type="http://schemas.openxmlformats.org/officeDocument/2006/relationships/hyperlink" Target="mailto:miriam.zabrzenska@nfozp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hyperlink" Target="https://www.facebook.com/Srdcervaci" TargetMode="External"/><Relationship Id="rId4" Type="http://schemas.openxmlformats.org/officeDocument/2006/relationships/hyperlink" Target="https://www.srdcervaci.cz/expertni-dobrovolnici-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08658" y="3093469"/>
            <a:ext cx="7726680" cy="832803"/>
          </a:xfrm>
        </p:spPr>
        <p:txBody>
          <a:bodyPr/>
          <a:lstStyle/>
          <a:p>
            <a:r>
              <a:rPr lang="cs-CZ" sz="3600" dirty="0" smtClean="0"/>
              <a:t>Expertní dobrovolnictví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af-ZA" sz="5400" dirty="0">
                <a:solidFill>
                  <a:srgbClr val="C00000"/>
                </a:solidFill>
              </a:rPr>
              <a:t> </a:t>
            </a:r>
            <a:r>
              <a:rPr lang="af-ZA" sz="6600" dirty="0">
                <a:solidFill>
                  <a:srgbClr val="C00000"/>
                </a:solidFill>
              </a:rPr>
              <a:t/>
            </a:r>
            <a:br>
              <a:rPr lang="af-ZA" sz="6600" dirty="0">
                <a:solidFill>
                  <a:srgbClr val="C00000"/>
                </a:solidFill>
              </a:rPr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6566">
            <a:off x="387187" y="3455167"/>
            <a:ext cx="420565" cy="1331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808">
            <a:off x="8232737" y="3485290"/>
            <a:ext cx="420565" cy="13317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03" y="4049759"/>
            <a:ext cx="2374991" cy="156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10</a:t>
            </a:fld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" y="778966"/>
            <a:ext cx="40767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88" y="778966"/>
            <a:ext cx="4043298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42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0250" y="1311747"/>
            <a:ext cx="753022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Expertní </a:t>
            </a:r>
            <a:r>
              <a:rPr lang="cs-CZ" dirty="0"/>
              <a:t>dobrovolník vyplní formulář na </a:t>
            </a:r>
            <a:r>
              <a:rPr lang="cs-CZ" dirty="0" smtClean="0">
                <a:hlinkClick r:id="rId2"/>
              </a:rPr>
              <a:t>www.srdcervaci.cz</a:t>
            </a:r>
            <a:endParaRPr lang="cs-CZ" dirty="0" smtClean="0"/>
          </a:p>
          <a:p>
            <a:r>
              <a:rPr lang="cs-CZ" dirty="0" smtClean="0"/>
              <a:t>Zástupce NFOZP doladí </a:t>
            </a:r>
            <a:r>
              <a:rPr lang="cs-CZ" dirty="0"/>
              <a:t>smlouvu o zážitku/expertním dobrovolnictví, vysvětlí vše </a:t>
            </a:r>
            <a:r>
              <a:rPr lang="cs-CZ" dirty="0" smtClean="0"/>
              <a:t>potřebné</a:t>
            </a:r>
          </a:p>
          <a:p>
            <a:r>
              <a:rPr lang="cs-CZ" dirty="0" smtClean="0"/>
              <a:t>Dobrovolník </a:t>
            </a:r>
            <a:r>
              <a:rPr lang="cs-CZ" dirty="0"/>
              <a:t>se následně objeví v </a:t>
            </a:r>
            <a:r>
              <a:rPr lang="cs-CZ" dirty="0" err="1"/>
              <a:t>srdcerváčském</a:t>
            </a:r>
            <a:r>
              <a:rPr lang="cs-CZ" dirty="0"/>
              <a:t> katalogu v kategorii Expertní dobrovolníci (z ní si mohou dobrovolníky vybírat výhradně OZP nebo organizace zaměstnávající víc než 50% </a:t>
            </a:r>
            <a:r>
              <a:rPr lang="cs-CZ" dirty="0" smtClean="0"/>
              <a:t>OZP.</a:t>
            </a:r>
          </a:p>
          <a:p>
            <a:r>
              <a:rPr lang="cs-CZ" dirty="0" smtClean="0"/>
              <a:t>Když </a:t>
            </a:r>
            <a:r>
              <a:rPr lang="cs-CZ" dirty="0"/>
              <a:t>si expertního dobrovolníka člověk vybere, spojí se s ním dle v katalogu uvedených instrukcí a proběhne setkání – expertní dobrovolnictví na předem dohodnutém místě a v předem dohodnutém čase.</a:t>
            </a:r>
          </a:p>
          <a:p>
            <a:r>
              <a:rPr lang="cs-CZ" dirty="0"/>
              <a:t>Pokud si dobrovolník a člověk s postižením lidsky sednou, mohou se pak na dalším pokračování domluvit společně, pokud ne, stráví dobrovolník s </a:t>
            </a:r>
            <a:r>
              <a:rPr lang="cs-CZ" dirty="0" smtClean="0"/>
              <a:t>člověkem přesně </a:t>
            </a:r>
            <a:r>
              <a:rPr lang="cs-CZ" dirty="0"/>
              <a:t>stanovený čas.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Stojíme navíc o zpětnou vazbu obou stran, abychom zjistili co přesně OZP potřebují a jak je může expertní dobrovolnictví posunout dál.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06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12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703194" y="988002"/>
            <a:ext cx="3440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Spolupráce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07"/>
            <a:ext cx="6034869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3" y="4334933"/>
            <a:ext cx="6055360" cy="252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23" y="3554493"/>
            <a:ext cx="3070577" cy="23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49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5532" y="2997200"/>
            <a:ext cx="7530220" cy="20090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Miriam </a:t>
            </a:r>
            <a:r>
              <a:rPr lang="cs-CZ" dirty="0" err="1" smtClean="0"/>
              <a:t>Zábrženská</a:t>
            </a:r>
            <a:r>
              <a:rPr lang="cs-CZ" dirty="0" smtClean="0"/>
              <a:t>: </a:t>
            </a:r>
            <a:r>
              <a:rPr lang="cs-CZ" dirty="0" smtClean="0">
                <a:hlinkClick r:id="rId2"/>
              </a:rPr>
              <a:t>miriam.zabrzenska@nfozp.cz</a:t>
            </a:r>
            <a:endParaRPr lang="cs-CZ" dirty="0" smtClean="0"/>
          </a:p>
          <a:p>
            <a:pPr marL="0" indent="0">
              <a:buNone/>
            </a:pPr>
            <a:r>
              <a:rPr lang="cs-CZ" sz="2000" u="sng" dirty="0" smtClean="0">
                <a:solidFill>
                  <a:schemeClr val="tx2"/>
                </a:solidFill>
                <a:hlinkClick r:id="rId3"/>
              </a:rPr>
              <a:t>www.srdcervaci.cz</a:t>
            </a:r>
            <a:endParaRPr lang="cs-CZ" sz="2000" u="sng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chemeClr val="tx2"/>
                </a:solidFill>
                <a:hlinkClick r:id="rId4"/>
              </a:rPr>
              <a:t>https://</a:t>
            </a:r>
            <a:r>
              <a:rPr lang="cs-CZ" sz="2000" u="sng" dirty="0" smtClean="0">
                <a:solidFill>
                  <a:schemeClr val="tx2"/>
                </a:solidFill>
                <a:hlinkClick r:id="rId4"/>
              </a:rPr>
              <a:t>www.srdcervaci.cz/expertni-dobrovolnici-1</a:t>
            </a:r>
            <a:endParaRPr lang="cs-CZ" sz="2000" u="sng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u="sng" dirty="0" smtClean="0">
                <a:solidFill>
                  <a:schemeClr val="tx2"/>
                </a:solidFill>
                <a:hlinkClick r:id="rId5"/>
              </a:rPr>
              <a:t>https</a:t>
            </a:r>
            <a:r>
              <a:rPr lang="cs-CZ" sz="2000" u="sng" dirty="0">
                <a:solidFill>
                  <a:schemeClr val="tx2"/>
                </a:solidFill>
                <a:hlinkClick r:id="rId5"/>
              </a:rPr>
              <a:t>://</a:t>
            </a:r>
            <a:r>
              <a:rPr lang="cs-CZ" sz="2000" u="sng" dirty="0" smtClean="0">
                <a:solidFill>
                  <a:schemeClr val="tx2"/>
                </a:solidFill>
                <a:hlinkClick r:id="rId5"/>
              </a:rPr>
              <a:t>www.facebook.com/Srdcervaci</a:t>
            </a:r>
            <a:endParaRPr lang="cs-CZ" sz="2000" u="sng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u="sng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13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666750"/>
            <a:ext cx="474133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4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2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4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nás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2502" y="1484706"/>
            <a:ext cx="7717604" cy="3108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1800" dirty="0"/>
              <a:t>Projekt </a:t>
            </a:r>
            <a:r>
              <a:rPr lang="cs-CZ" sz="1800" dirty="0" smtClean="0"/>
              <a:t> Expertní dobrovolníci je </a:t>
            </a:r>
            <a:r>
              <a:rPr lang="cs-CZ" sz="1800" dirty="0"/>
              <a:t>jedním z řady projektů Nadačního fondu pro podporu zaměstnávání osob se zdravotním postižením, který vznikl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v </a:t>
            </a:r>
            <a:r>
              <a:rPr lang="cs-CZ" sz="1800" dirty="0"/>
              <a:t>roce 2007 v reakci na tíživou situaci postižených při vstupu na trh práce. </a:t>
            </a:r>
          </a:p>
          <a:p>
            <a:pPr>
              <a:spcBef>
                <a:spcPts val="0"/>
              </a:spcBef>
              <a:defRPr/>
            </a:pPr>
            <a:endParaRPr lang="cs-CZ" sz="1800" dirty="0"/>
          </a:p>
          <a:p>
            <a:pPr>
              <a:spcBef>
                <a:spcPts val="0"/>
              </a:spcBef>
              <a:defRPr/>
            </a:pPr>
            <a:r>
              <a:rPr lang="cs-CZ" sz="1800" dirty="0"/>
              <a:t>Hlavní poslání NF je cíleně pomáhat, informovat, podporovat a spojovat zdravé a nemocné při podpoře zaměstnávání osob </a:t>
            </a:r>
            <a:r>
              <a:rPr lang="cs-CZ" sz="1800" dirty="0" smtClean="0"/>
              <a:t>se zdravotním postižením.</a:t>
            </a:r>
            <a:endParaRPr lang="cs-CZ" sz="1800" dirty="0"/>
          </a:p>
          <a:p>
            <a:pPr>
              <a:spcBef>
                <a:spcPts val="0"/>
              </a:spcBef>
              <a:defRPr/>
            </a:pPr>
            <a:endParaRPr lang="cs-CZ" sz="1800" dirty="0"/>
          </a:p>
          <a:p>
            <a:pPr>
              <a:spcBef>
                <a:spcPts val="0"/>
              </a:spcBef>
              <a:defRPr/>
            </a:pPr>
            <a:r>
              <a:rPr lang="cs-CZ" sz="1800" dirty="0" err="1"/>
              <a:t>NF</a:t>
            </a:r>
            <a:r>
              <a:rPr lang="cs-CZ" sz="1800" dirty="0"/>
              <a:t> přispívá jednotlivcům i společnostem na aktivity, které podpoří zaměstnávání osob se zdravotním postižením a ke zviditelnění problematiky zaměstnávání osob se zdravotním postižením obecně v celé ČR.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7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9105" y="241902"/>
            <a:ext cx="7530220" cy="534526"/>
          </a:xfrm>
        </p:spPr>
        <p:txBody>
          <a:bodyPr/>
          <a:lstStyle/>
          <a:p>
            <a:pPr algn="ctr"/>
            <a:r>
              <a:rPr lang="cs-CZ" sz="3200" dirty="0" smtClean="0"/>
              <a:t>2007 - 2017</a:t>
            </a:r>
            <a:endParaRPr lang="cs-CZ" sz="3200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565" y="5177952"/>
            <a:ext cx="2520072" cy="1680048"/>
          </a:xfr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858965"/>
            <a:ext cx="2630557" cy="174904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5835">
            <a:off x="-227029" y="1478231"/>
            <a:ext cx="2611853" cy="1741235"/>
          </a:xfrm>
          <a:prstGeom prst="rect">
            <a:avLst/>
          </a:prstGeom>
          <a:scene3d>
            <a:camera prst="orthographicFront">
              <a:rot lat="0" lon="20699996" rev="0"/>
            </a:camera>
            <a:lightRig rig="threePt" dir="t"/>
          </a:scene3d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72" y="918233"/>
            <a:ext cx="2725628" cy="1813172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8516">
            <a:off x="1568885" y="4418821"/>
            <a:ext cx="2388095" cy="158782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14" y="918232"/>
            <a:ext cx="2557313" cy="1698514"/>
          </a:xfrm>
          <a:prstGeom prst="rect">
            <a:avLst/>
          </a:prstGeom>
        </p:spPr>
      </p:pic>
      <p:pic>
        <p:nvPicPr>
          <p:cNvPr id="2050" name="Picture 2" descr="C:\Users\Potmesilova\Desktop\tymNFOZP_resiz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507">
            <a:off x="4464046" y="1213422"/>
            <a:ext cx="27686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otmesilova\Desktop\Stanek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8715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otmesilova\Desktop\VF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9664">
            <a:off x="-59773" y="2772892"/>
            <a:ext cx="1953779" cy="14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otmesilova\Desktop\imagesCAND95WH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30" y="3047483"/>
            <a:ext cx="25622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otmesilova\Desktop\Hanka\NF handicapovaní\lupénka\lupénka 2013\NFOZP lupenka 10 2013\IMG_912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6162" y="-3703638"/>
            <a:ext cx="161988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Potmesilova\Desktop\Hanka\NF handicapovaní\PSP\KonirnaII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65" y="5379568"/>
            <a:ext cx="1971242" cy="147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98" y="2492354"/>
            <a:ext cx="1793170" cy="1343905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667">
            <a:off x="6861127" y="3729338"/>
            <a:ext cx="2307936" cy="1535932"/>
          </a:xfrm>
          <a:prstGeom prst="rect">
            <a:avLst/>
          </a:prstGeom>
        </p:spPr>
      </p:pic>
      <p:pic>
        <p:nvPicPr>
          <p:cNvPr id="37" name="Zástupný symbol pro obsah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3675">
            <a:off x="5496522" y="3218306"/>
            <a:ext cx="1932223" cy="144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70071">
            <a:off x="236253" y="3777190"/>
            <a:ext cx="1887210" cy="28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" y="5358786"/>
            <a:ext cx="2151172" cy="138971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879">
            <a:off x="6771668" y="1124118"/>
            <a:ext cx="1460898" cy="14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7005" y="2559897"/>
            <a:ext cx="7530220" cy="534526"/>
          </a:xfrm>
        </p:spPr>
        <p:txBody>
          <a:bodyPr/>
          <a:lstStyle/>
          <a:p>
            <a:pPr algn="ctr"/>
            <a:r>
              <a:rPr lang="cs-CZ" dirty="0" smtClean="0"/>
              <a:t>Expertní dobrovolníci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57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77" y="0"/>
            <a:ext cx="3161751" cy="2449572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38" y="2372802"/>
            <a:ext cx="1512422" cy="21190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5318" cy="230531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28" y="0"/>
            <a:ext cx="3825472" cy="242534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2" y="2305318"/>
            <a:ext cx="2340101" cy="247042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75744"/>
            <a:ext cx="3131675" cy="208959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67" y="4484470"/>
            <a:ext cx="1949793" cy="237353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59" y="2425349"/>
            <a:ext cx="2009328" cy="244443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28" y="4139849"/>
            <a:ext cx="1811931" cy="271815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36" y="4689670"/>
            <a:ext cx="1916264" cy="2175671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3759931" y="2693299"/>
            <a:ext cx="3163383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dirty="0" smtClean="0">
                <a:ln w="11430"/>
                <a:solidFill>
                  <a:srgbClr val="FF0000"/>
                </a:solidFill>
              </a:rPr>
              <a:t>Manažeři, zaměstnanci, studenti</a:t>
            </a:r>
            <a:endParaRPr lang="cs-CZ" sz="3200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7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koho?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Pro lidi se zdravotním postižením (jednotlivce) a/nebo pro organizace zaměstnávající více než 50% lidí se zdravotním postižením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Pro všechny, kteří mají zájem o rozvoj, změnu, naučit se něco nového</a:t>
            </a:r>
            <a:endParaRPr lang="en-US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44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8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42502" y="652720"/>
            <a:ext cx="7530220" cy="534526"/>
          </a:xfrm>
        </p:spPr>
        <p:txBody>
          <a:bodyPr/>
          <a:lstStyle/>
          <a:p>
            <a:r>
              <a:rPr lang="cs-CZ" dirty="0" smtClean="0"/>
              <a:t>Oblasti expertního dobrovolnictví</a:t>
            </a:r>
            <a:endParaRPr lang="en-US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00221" y="1184261"/>
            <a:ext cx="7717604" cy="3108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endParaRPr lang="cs-CZ" sz="1600" dirty="0"/>
          </a:p>
          <a:p>
            <a:r>
              <a:rPr lang="en-US" sz="1600" dirty="0"/>
              <a:t>JAK SI UDRŽET DOBROU MYSL A PŘITOM SEDĚT "NA NĚKOLIKA ŽIDLÍCH</a:t>
            </a:r>
            <a:r>
              <a:rPr lang="en-US" sz="1600" dirty="0" smtClean="0"/>
              <a:t>„</a:t>
            </a:r>
            <a:endParaRPr lang="cs-CZ" sz="1600" dirty="0" smtClean="0"/>
          </a:p>
          <a:p>
            <a:r>
              <a:rPr lang="en-US" sz="1600" dirty="0"/>
              <a:t>JAK SPRÁVNĚ VYSTUPOVAT A MLUVIT</a:t>
            </a:r>
            <a:endParaRPr lang="cs-CZ" sz="1600" dirty="0"/>
          </a:p>
          <a:p>
            <a:r>
              <a:rPr lang="pl-PL" sz="1600" dirty="0" smtClean="0"/>
              <a:t>JAK </a:t>
            </a:r>
            <a:r>
              <a:rPr lang="pl-PL" sz="1600" dirty="0"/>
              <a:t>NA DANĚ PRO ZAČÁTEČNÍKY I POKROČILÉ</a:t>
            </a:r>
          </a:p>
          <a:p>
            <a:r>
              <a:rPr lang="en-US" sz="1600" dirty="0"/>
              <a:t>MEDIÁLNÍ PORADENSTVÍ A OSOBNÍ PREZENTACE</a:t>
            </a:r>
            <a:endParaRPr lang="cs-CZ" sz="1600" dirty="0"/>
          </a:p>
          <a:p>
            <a:r>
              <a:rPr lang="pl-PL" sz="1600" dirty="0"/>
              <a:t>JAK ŘÍCT SVĚTU, CO UMÍTE</a:t>
            </a:r>
          </a:p>
          <a:p>
            <a:r>
              <a:rPr lang="en-US" sz="1600" dirty="0"/>
              <a:t>FOTOGRAFIE – ZKUSME NAJÍT HODNOTU VE FOTOGRAFII</a:t>
            </a:r>
            <a:endParaRPr lang="cs-CZ" sz="1600" dirty="0"/>
          </a:p>
          <a:p>
            <a:r>
              <a:rPr lang="en-US" sz="1600" dirty="0"/>
              <a:t>KARIÉROVÉ A PERSONÁLNÍ PORADENSTVÍ</a:t>
            </a:r>
            <a:endParaRPr lang="cs-CZ" sz="1600" dirty="0"/>
          </a:p>
          <a:p>
            <a:r>
              <a:rPr lang="en-US" sz="1600" dirty="0"/>
              <a:t>VEDENÍ OBCHODNÍ </a:t>
            </a:r>
            <a:r>
              <a:rPr lang="en-US" sz="1600" dirty="0" smtClean="0"/>
              <a:t>SPOLEČNOSTI</a:t>
            </a:r>
            <a:endParaRPr lang="cs-CZ" sz="1600" dirty="0" smtClean="0"/>
          </a:p>
          <a:p>
            <a:r>
              <a:rPr lang="en-US" sz="1600" dirty="0" smtClean="0"/>
              <a:t>KURZ </a:t>
            </a:r>
            <a:r>
              <a:rPr lang="en-US" sz="1600" dirty="0"/>
              <a:t>EXCELU PRO ZAČÁTEČNÍKY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5717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60C-5091-4ACF-BE60-28C13B8BC117}" type="slidenum">
              <a:rPr lang="cs-CZ" smtClean="0"/>
              <a:t>9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52"/>
            <a:ext cx="9177171" cy="656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6600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NFOZP">
      <a:dk1>
        <a:srgbClr val="C72111"/>
      </a:dk1>
      <a:lt1>
        <a:sysClr val="window" lastClr="FFFFFF"/>
      </a:lt1>
      <a:dk2>
        <a:srgbClr val="828282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1705</TotalTime>
  <Words>292</Words>
  <Application>Microsoft Office PowerPoint</Application>
  <PresentationFormat>Předvádění na obrazovce (4:3)</PresentationFormat>
  <Paragraphs>60</Paragraphs>
  <Slides>13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Office</vt:lpstr>
      <vt:lpstr>Expertní dobrovolnictví    </vt:lpstr>
      <vt:lpstr>Prezentace aplikace PowerPoint</vt:lpstr>
      <vt:lpstr>O nás </vt:lpstr>
      <vt:lpstr>2007 - 2017</vt:lpstr>
      <vt:lpstr>Expertní dobrovolníci</vt:lpstr>
      <vt:lpstr>Prezentace aplikace PowerPoint</vt:lpstr>
      <vt:lpstr>Pro koho?</vt:lpstr>
      <vt:lpstr>Oblasti expertního dobrovolnictví</vt:lpstr>
      <vt:lpstr>Prezentace aplikace PowerPoint</vt:lpstr>
      <vt:lpstr>Prezentace aplikace PowerPoint</vt:lpstr>
      <vt:lpstr>Postup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Kovář</dc:creator>
  <cp:lastModifiedBy>uzivatel</cp:lastModifiedBy>
  <cp:revision>104</cp:revision>
  <dcterms:created xsi:type="dcterms:W3CDTF">2015-07-08T10:15:14Z</dcterms:created>
  <dcterms:modified xsi:type="dcterms:W3CDTF">2017-03-24T07:11:51Z</dcterms:modified>
</cp:coreProperties>
</file>