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97" autoAdjust="0"/>
    <p:restoredTop sz="94721"/>
  </p:normalViewPr>
  <p:slideViewPr>
    <p:cSldViewPr snapToGrid="0">
      <p:cViewPr>
        <p:scale>
          <a:sx n="134" d="100"/>
          <a:sy n="134" d="100"/>
        </p:scale>
        <p:origin x="-11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.buba\Desktop\Przezentace%20INSP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1.6551724137931035E-2"/>
                  <c:y val="-3.1558181483398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0C-9B4D-9673-6B7B950B08DD}"/>
                </c:ext>
              </c:extLst>
            </c:dLbl>
            <c:dLbl>
              <c:idx val="10"/>
              <c:layout>
                <c:manualLayout>
                  <c:x val="-4.7816091954022991E-2"/>
                  <c:y val="-3.786981778007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0C-9B4D-9673-6B7B950B08DD}"/>
                </c:ext>
              </c:extLst>
            </c:dLbl>
            <c:dLbl>
              <c:idx val="15"/>
              <c:layout>
                <c:manualLayout>
                  <c:x val="-1.6551724137931035E-2"/>
                  <c:y val="-3.786981778007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0C-9B4D-9673-6B7B950B08DD}"/>
                </c:ext>
              </c:extLst>
            </c:dLbl>
            <c:dLbl>
              <c:idx val="23"/>
              <c:layout>
                <c:manualLayout>
                  <c:x val="-3.6781609195402297E-3"/>
                  <c:y val="4.733727222509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0C-9B4D-9673-6B7B950B08D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List1!$B$2:$Y$3</c:f>
              <c:multiLvlStrCache>
                <c:ptCount val="24"/>
                <c:lvl>
                  <c:pt idx="0">
                    <c:v>Leden</c:v>
                  </c:pt>
                  <c:pt idx="1">
                    <c:v>Únor </c:v>
                  </c:pt>
                  <c:pt idx="2">
                    <c:v>Březen</c:v>
                  </c:pt>
                  <c:pt idx="3">
                    <c:v>Duben</c:v>
                  </c:pt>
                  <c:pt idx="4">
                    <c:v>Květen</c:v>
                  </c:pt>
                  <c:pt idx="5">
                    <c:v>Červen</c:v>
                  </c:pt>
                  <c:pt idx="6">
                    <c:v>Červenec</c:v>
                  </c:pt>
                  <c:pt idx="7">
                    <c:v>Srpen</c:v>
                  </c:pt>
                  <c:pt idx="8">
                    <c:v>Září</c:v>
                  </c:pt>
                  <c:pt idx="9">
                    <c:v>Říjen</c:v>
                  </c:pt>
                  <c:pt idx="10">
                    <c:v>Listopad </c:v>
                  </c:pt>
                  <c:pt idx="11">
                    <c:v>Prosinec</c:v>
                  </c:pt>
                  <c:pt idx="12">
                    <c:v>Leden</c:v>
                  </c:pt>
                  <c:pt idx="13">
                    <c:v>Únor </c:v>
                  </c:pt>
                  <c:pt idx="14">
                    <c:v>Březen</c:v>
                  </c:pt>
                  <c:pt idx="15">
                    <c:v>Duben</c:v>
                  </c:pt>
                  <c:pt idx="16">
                    <c:v>Květen</c:v>
                  </c:pt>
                  <c:pt idx="17">
                    <c:v>Červen</c:v>
                  </c:pt>
                  <c:pt idx="18">
                    <c:v>Červenec</c:v>
                  </c:pt>
                  <c:pt idx="19">
                    <c:v>Srpen</c:v>
                  </c:pt>
                  <c:pt idx="20">
                    <c:v>Září</c:v>
                  </c:pt>
                  <c:pt idx="21">
                    <c:v>Říjen</c:v>
                  </c:pt>
                  <c:pt idx="22">
                    <c:v>Listopad </c:v>
                  </c:pt>
                  <c:pt idx="23">
                    <c:v>Prosinec</c:v>
                  </c:pt>
                </c:lvl>
                <c:lvl>
                  <c:pt idx="0">
                    <c:v>2017</c:v>
                  </c:pt>
                  <c:pt idx="12">
                    <c:v>2018</c:v>
                  </c:pt>
                </c:lvl>
              </c:multiLvlStrCache>
            </c:multiLvlStrRef>
          </c:cat>
          <c:val>
            <c:numRef>
              <c:f>List1!$B$4:$Y$4</c:f>
              <c:numCache>
                <c:formatCode>#,##0</c:formatCode>
                <c:ptCount val="24"/>
                <c:pt idx="0">
                  <c:v>54975</c:v>
                </c:pt>
                <c:pt idx="1">
                  <c:v>54710</c:v>
                </c:pt>
                <c:pt idx="2">
                  <c:v>53473</c:v>
                </c:pt>
                <c:pt idx="3">
                  <c:v>51614</c:v>
                </c:pt>
                <c:pt idx="4">
                  <c:v>50365</c:v>
                </c:pt>
                <c:pt idx="5">
                  <c:v>49337</c:v>
                </c:pt>
                <c:pt idx="6">
                  <c:v>49321</c:v>
                </c:pt>
                <c:pt idx="7">
                  <c:v>48625</c:v>
                </c:pt>
                <c:pt idx="8">
                  <c:v>47124</c:v>
                </c:pt>
                <c:pt idx="9">
                  <c:v>45994</c:v>
                </c:pt>
                <c:pt idx="10">
                  <c:v>45526</c:v>
                </c:pt>
                <c:pt idx="11" formatCode="General">
                  <c:v>46009</c:v>
                </c:pt>
                <c:pt idx="12" formatCode="General">
                  <c:v>46240</c:v>
                </c:pt>
                <c:pt idx="13" formatCode="General">
                  <c:v>45524</c:v>
                </c:pt>
                <c:pt idx="14" formatCode="General">
                  <c:v>44399</c:v>
                </c:pt>
                <c:pt idx="15" formatCode="General">
                  <c:v>42771</c:v>
                </c:pt>
                <c:pt idx="16" formatCode="General">
                  <c:v>41462</c:v>
                </c:pt>
                <c:pt idx="17" formatCode="General">
                  <c:v>40894</c:v>
                </c:pt>
                <c:pt idx="18" formatCode="General">
                  <c:v>40709</c:v>
                </c:pt>
                <c:pt idx="19" formatCode="General">
                  <c:v>40002</c:v>
                </c:pt>
                <c:pt idx="20" formatCode="General">
                  <c:v>38514</c:v>
                </c:pt>
                <c:pt idx="21" formatCode="General">
                  <c:v>37403</c:v>
                </c:pt>
                <c:pt idx="22" formatCode="General">
                  <c:v>37332</c:v>
                </c:pt>
                <c:pt idx="23" formatCode="General">
                  <c:v>38268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40C-9B4D-9673-6B7B950B0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2720"/>
        <c:axId val="10413184"/>
      </c:lineChart>
      <c:catAx>
        <c:axId val="1038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13184"/>
        <c:crosses val="autoZero"/>
        <c:auto val="1"/>
        <c:lblAlgn val="ctr"/>
        <c:lblOffset val="100"/>
        <c:noMultiLvlLbl val="0"/>
      </c:catAx>
      <c:valAx>
        <c:axId val="104131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38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Upravte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14"/>
          <a:stretch/>
        </p:blipFill>
        <p:spPr>
          <a:xfrm>
            <a:off x="0" y="-8280"/>
            <a:ext cx="9175680" cy="68814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rázek 38"/>
          <p:cNvPicPr/>
          <p:nvPr/>
        </p:nvPicPr>
        <p:blipFill>
          <a:blip r:embed="rId14"/>
          <a:stretch/>
        </p:blipFill>
        <p:spPr>
          <a:xfrm>
            <a:off x="3600" y="360"/>
            <a:ext cx="9135720" cy="68562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Obrázek 77"/>
          <p:cNvPicPr/>
          <p:nvPr/>
        </p:nvPicPr>
        <p:blipFill>
          <a:blip r:embed="rId14"/>
          <a:stretch/>
        </p:blipFill>
        <p:spPr>
          <a:xfrm>
            <a:off x="3240" y="0"/>
            <a:ext cx="9136440" cy="685692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85800" y="3975120"/>
            <a:ext cx="7771320" cy="146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4000" b="1" strike="noStrike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Podpora zaměstnávání OZP</a:t>
            </a:r>
            <a:r>
              <a:rPr dirty="0"/>
              <a:t/>
            </a:r>
            <a:br>
              <a:rPr dirty="0"/>
            </a:br>
            <a:endParaRPr lang="cs-CZ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684720" y="4538759"/>
            <a:ext cx="7774560" cy="57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cs-CZ" sz="2600" b="1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kontextu změn a potřeb moderního trhu práce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826920" y="5843520"/>
            <a:ext cx="7560360" cy="31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cs-CZ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Projekt – Rozvoj systému podpory zaměstnávání OZP na volném trhu práce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base">
              <a:spcAft>
                <a:spcPct val="0"/>
              </a:spcAft>
              <a:buClr>
                <a:srgbClr val="001E96"/>
              </a:buClr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Projekt je realizován od 1. 6. 2017 a má přepokládaný konec 31.5. 2021.</a:t>
            </a:r>
          </a:p>
          <a:p>
            <a:pPr algn="just" fontAlgn="base">
              <a:spcAft>
                <a:spcPct val="0"/>
              </a:spcAft>
              <a:buClr>
                <a:srgbClr val="001E96"/>
              </a:buClr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Cíle projektu:</a:t>
            </a:r>
          </a:p>
          <a:p>
            <a:pPr marL="35560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Poradenství pro OZP při hledání pracovního uplatnění </a:t>
            </a:r>
            <a:br>
              <a:rPr lang="cs-CZ" sz="2200" dirty="0">
                <a:solidFill>
                  <a:prstClr val="black"/>
                </a:solidFill>
                <a:latin typeface="+mj-lt"/>
              </a:rPr>
            </a:br>
            <a:r>
              <a:rPr lang="cs-CZ" sz="2200" dirty="0">
                <a:solidFill>
                  <a:prstClr val="black"/>
                </a:solidFill>
                <a:latin typeface="+mj-lt"/>
              </a:rPr>
              <a:t>a získávání potřebných kompetencí pro pracovní uplatnění.</a:t>
            </a:r>
          </a:p>
          <a:p>
            <a:pPr marL="35560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Osvěta a praktická pomoc zaměstnavatelům při náboru OZP ve smyslu vytipování potenciálních zaměstnanců </a:t>
            </a:r>
            <a:br>
              <a:rPr lang="cs-CZ" sz="2200" dirty="0">
                <a:solidFill>
                  <a:prstClr val="black"/>
                </a:solidFill>
                <a:latin typeface="+mj-lt"/>
              </a:rPr>
            </a:br>
            <a:r>
              <a:rPr lang="cs-CZ" sz="2200" dirty="0">
                <a:solidFill>
                  <a:prstClr val="black"/>
                </a:solidFill>
                <a:latin typeface="+mj-lt"/>
              </a:rPr>
              <a:t>a pracovních míst vhodných pro OZP.</a:t>
            </a:r>
          </a:p>
          <a:p>
            <a:pPr marL="35560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Rozvoj poradenství OZP pro udržení stávajícího pracovního místa a poradenství při změně pracovního místa OZP </a:t>
            </a:r>
            <a:br>
              <a:rPr lang="cs-CZ" sz="2200" dirty="0">
                <a:solidFill>
                  <a:prstClr val="black"/>
                </a:solidFill>
                <a:latin typeface="+mj-lt"/>
              </a:rPr>
            </a:br>
            <a:r>
              <a:rPr lang="cs-CZ" sz="2200" dirty="0">
                <a:solidFill>
                  <a:prstClr val="black"/>
                </a:solidFill>
                <a:latin typeface="+mj-lt"/>
              </a:rPr>
              <a:t>již umístěným na trhu práce.</a:t>
            </a:r>
          </a:p>
          <a:p>
            <a:pPr marL="35560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Rozvoj systému spolupráce zainteresovaných subjektů </a:t>
            </a:r>
            <a:br>
              <a:rPr lang="cs-CZ" sz="2200" dirty="0">
                <a:solidFill>
                  <a:prstClr val="black"/>
                </a:solidFill>
                <a:latin typeface="+mj-lt"/>
              </a:rPr>
            </a:br>
            <a:r>
              <a:rPr lang="cs-CZ" sz="2200" dirty="0">
                <a:solidFill>
                  <a:prstClr val="black"/>
                </a:solidFill>
                <a:latin typeface="+mj-lt"/>
              </a:rPr>
              <a:t>ve vazbě na uplatnění na trhu práce.</a:t>
            </a:r>
          </a:p>
        </p:txBody>
      </p:sp>
    </p:spTree>
    <p:extLst>
      <p:ext uri="{BB962C8B-B14F-4D97-AF65-F5344CB8AC3E}">
        <p14:creationId xmlns:p14="http://schemas.microsoft.com/office/powerpoint/2010/main" val="2560435591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Výsledky projektu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base">
              <a:spcAft>
                <a:spcPct val="0"/>
              </a:spcAft>
              <a:buClr>
                <a:srgbClr val="001E96"/>
              </a:buClr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Od počátku roku 2018 bylo poskytnuto, realizováno či umístěno v rámci projektu:</a:t>
            </a:r>
          </a:p>
          <a:p>
            <a:pPr marL="342900" indent="-3429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22 658 individuálních poradenství</a:t>
            </a:r>
          </a:p>
          <a:p>
            <a:pPr marL="342900" indent="-3429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1479 skupinových aktivit pro 11 711 </a:t>
            </a:r>
            <a:r>
              <a:rPr lang="cs-CZ" sz="2200" dirty="0" smtClean="0">
                <a:solidFill>
                  <a:prstClr val="black"/>
                </a:solidFill>
                <a:latin typeface="+mj-lt"/>
              </a:rPr>
              <a:t>účastníků</a:t>
            </a:r>
            <a:endParaRPr lang="cs-CZ" sz="2200" dirty="0">
              <a:solidFill>
                <a:prstClr val="black"/>
              </a:solidFill>
              <a:latin typeface="+mj-lt"/>
            </a:endParaRPr>
          </a:p>
          <a:p>
            <a:pPr marL="342900" indent="-3429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2089 klientů umístěných na trh práce (1385 na OTP, 704 na CHTP)</a:t>
            </a:r>
          </a:p>
          <a:p>
            <a:pPr marL="342900" indent="-3429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+mj-lt"/>
            </a:endParaRPr>
          </a:p>
          <a:p>
            <a:pPr marL="342900" indent="-3429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689024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/>
          </p:cNvSpPr>
          <p:nvPr/>
        </p:nvSpPr>
        <p:spPr>
          <a:xfrm>
            <a:off x="611560" y="2606460"/>
            <a:ext cx="813435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cs-CZ" sz="7000" dirty="0">
                <a:solidFill>
                  <a:srgbClr val="999999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54548807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4695840"/>
            <a:ext cx="8133120" cy="146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7000" dirty="0">
                <a:solidFill>
                  <a:srgbClr val="999999"/>
                </a:solidFill>
                <a:latin typeface="+mj-lt"/>
                <a:ea typeface="+mj-ea"/>
                <a:cs typeface="+mj-cs"/>
              </a:rPr>
              <a:t>Základní informace o ÚP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Úvodní informace o Úřadu práce České republiky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80"/>
            <a:ext cx="8134920" cy="31035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55600" lvl="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Úřad práce České republiky je správním úřadem s celostátní působností a je organizační složkou státu. Úřad práce byl zřízen 1. 4. 2011, zákonem č. 73/2011 Sb., o Úřadu práce České republiky a o změně souvisejících zákonů.</a:t>
            </a:r>
          </a:p>
          <a:p>
            <a:pPr lvl="0" algn="just" fontAlgn="base">
              <a:spcAft>
                <a:spcPct val="0"/>
              </a:spcAft>
              <a:buClr>
                <a:srgbClr val="001E96"/>
              </a:buClr>
            </a:pPr>
            <a:endParaRPr lang="cs-CZ" sz="2200" dirty="0">
              <a:solidFill>
                <a:prstClr val="black"/>
              </a:solidFill>
              <a:latin typeface="+mj-lt"/>
            </a:endParaRPr>
          </a:p>
          <a:p>
            <a:pPr marL="355600" lvl="0" indent="-355600" algn="just" fontAlgn="base"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Úřad práce tvoří generální ředitelství, které koordinuje činnost krajských poboček a pobočky pro hlavní město Prahu. Krajským pobočkám jsou podřízeny </a:t>
            </a:r>
            <a:r>
              <a:rPr lang="cs-CZ" sz="2200" dirty="0" smtClean="0">
                <a:solidFill>
                  <a:prstClr val="black"/>
                </a:solidFill>
                <a:latin typeface="+mj-lt"/>
              </a:rPr>
              <a:t>jednotlivá </a:t>
            </a:r>
            <a:r>
              <a:rPr lang="cs-CZ" sz="2200" dirty="0">
                <a:solidFill>
                  <a:prstClr val="black"/>
                </a:solidFill>
                <a:latin typeface="+mj-lt"/>
              </a:rPr>
              <a:t>kontaktní pracoviště.</a:t>
            </a:r>
          </a:p>
          <a:p>
            <a:pPr marL="108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87127909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Úvodní informace o Úřadu práce České republiky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327424" y="1916832"/>
            <a:ext cx="6502964" cy="4033870"/>
            <a:chOff x="1327424" y="1916832"/>
            <a:chExt cx="6502964" cy="403387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424" y="1916832"/>
              <a:ext cx="6502964" cy="4033870"/>
            </a:xfrm>
            <a:prstGeom prst="rect">
              <a:avLst/>
            </a:prstGeom>
          </p:spPr>
        </p:pic>
        <p:sp>
          <p:nvSpPr>
            <p:cNvPr id="6" name="Ovál 5"/>
            <p:cNvSpPr/>
            <p:nvPr/>
          </p:nvSpPr>
          <p:spPr>
            <a:xfrm>
              <a:off x="2109418" y="3068960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3131840" y="2492896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/>
            <p:cNvSpPr/>
            <p:nvPr/>
          </p:nvSpPr>
          <p:spPr>
            <a:xfrm>
              <a:off x="2483768" y="386104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3563888" y="3429000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/>
            <p:cNvSpPr/>
            <p:nvPr/>
          </p:nvSpPr>
          <p:spPr>
            <a:xfrm>
              <a:off x="3131840" y="4077072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/>
            <p:cNvSpPr/>
            <p:nvPr/>
          </p:nvSpPr>
          <p:spPr>
            <a:xfrm>
              <a:off x="4139952" y="2348880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/>
            <p:cNvSpPr/>
            <p:nvPr/>
          </p:nvSpPr>
          <p:spPr>
            <a:xfrm>
              <a:off x="4860032" y="3284984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ál 12"/>
            <p:cNvSpPr/>
            <p:nvPr/>
          </p:nvSpPr>
          <p:spPr>
            <a:xfrm>
              <a:off x="4788024" y="350100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ál 13"/>
            <p:cNvSpPr/>
            <p:nvPr/>
          </p:nvSpPr>
          <p:spPr>
            <a:xfrm>
              <a:off x="4572000" y="458112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ál 14"/>
            <p:cNvSpPr/>
            <p:nvPr/>
          </p:nvSpPr>
          <p:spPr>
            <a:xfrm>
              <a:off x="3563888" y="530120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ál 15"/>
            <p:cNvSpPr/>
            <p:nvPr/>
          </p:nvSpPr>
          <p:spPr>
            <a:xfrm>
              <a:off x="5580112" y="494116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ál 16"/>
            <p:cNvSpPr/>
            <p:nvPr/>
          </p:nvSpPr>
          <p:spPr>
            <a:xfrm>
              <a:off x="6588224" y="494116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6228184" y="422108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7236296" y="3861048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77643044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Statistika počtu OZP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343890"/>
              </p:ext>
            </p:extLst>
          </p:nvPr>
        </p:nvGraphicFramePr>
        <p:xfrm>
          <a:off x="141287" y="1404143"/>
          <a:ext cx="8863013" cy="486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31747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Nástroje Úřadu práce ČR v oblasti podpory zaměstnávání OZP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8280" indent="-45720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Individuální poradenství</a:t>
            </a:r>
          </a:p>
          <a:p>
            <a:pPr marL="458280" indent="-45720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Skupinové poradenské aktivity zajišťované ÚP ČR nebo externím zařízením</a:t>
            </a:r>
          </a:p>
          <a:p>
            <a:pPr marL="458280" indent="-45720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Pracovní rehabilitace</a:t>
            </a:r>
          </a:p>
          <a:p>
            <a:pPr marL="458280" indent="-45720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Informační a poradenské středisko (IPS)</a:t>
            </a:r>
          </a:p>
          <a:p>
            <a:pPr marL="458280" indent="-457200">
              <a:lnSpc>
                <a:spcPct val="100000"/>
              </a:lnSpc>
              <a:spcBef>
                <a:spcPts val="1199"/>
              </a:spcBef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Příspěvky pro chráněný trh práce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712358803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Pracovní rehabilitace a její cíl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55600" indent="-355600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Pracovní rehabilitace je souvislá činnost zaměřená na získání a udržení vhodného zaměstnání osoby se zdravotním postižením. </a:t>
            </a:r>
          </a:p>
          <a:p>
            <a:pPr algn="just" fontAlgn="base">
              <a:spcAft>
                <a:spcPct val="0"/>
              </a:spcAft>
              <a:buClr>
                <a:srgbClr val="001E96"/>
              </a:buClr>
            </a:pPr>
            <a:endParaRPr lang="cs-CZ" sz="2200" dirty="0">
              <a:solidFill>
                <a:prstClr val="black"/>
              </a:solidFill>
              <a:latin typeface="+mj-lt"/>
            </a:endParaRPr>
          </a:p>
          <a:p>
            <a:pPr marL="355600" indent="-355600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Cílem pracovní rehabilitace je usnadnění vstupu osob se zdravotním postižením na otevřený trh práce a udržení stávajícího zaměstnání u osob, které kvůli zhoršení zdravotního stavu již nejsou schopny vykonávat svoji dosavadní profesi.</a:t>
            </a:r>
          </a:p>
        </p:txBody>
      </p:sp>
    </p:spTree>
    <p:extLst>
      <p:ext uri="{BB962C8B-B14F-4D97-AF65-F5344CB8AC3E}">
        <p14:creationId xmlns:p14="http://schemas.microsoft.com/office/powerpoint/2010/main" val="2097998977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Kdo může být účastníkem pracovní rehabilitace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base">
              <a:spcAft>
                <a:spcPct val="0"/>
              </a:spcAft>
              <a:buClr>
                <a:srgbClr val="001E96"/>
              </a:buClr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Účastníkem pracovní rehabilitace může být (definováno §67, zák. č. 435/2004 Sb., o zaměstnanosti ve znění pozdějších předpisů):</a:t>
            </a:r>
          </a:p>
          <a:p>
            <a:pPr marL="360363" indent="-360363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osoba se zdravotním postižením, která je orgánem sociálního zabezpečení uznána invalidní ve III., II. nebo I. stupni nebo osobou zdravotně znevýhodněnou, nebo</a:t>
            </a:r>
          </a:p>
          <a:p>
            <a:pPr marL="360363" indent="-360363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osoba, která je uznána dočasně práce neschopnou, a pracovní rehabilitaci jí doporučil ošetřující lékař, nebo</a:t>
            </a:r>
          </a:p>
          <a:p>
            <a:pPr marL="360363" indent="-360363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osoba, která v rámci kontrolní lékařské prohlídky přestala být invalidní a pracovní rehabilitaci jí doporučila okresní správa sociálního zabezpečení, nebo</a:t>
            </a:r>
          </a:p>
          <a:p>
            <a:pPr marL="360363" indent="-360363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+mj-lt"/>
              </a:rPr>
              <a:t>osoba, která byla orgánem sociálního zabezpečení posouzena, že již není invalidní, a to po dobu 12 měsíců ode dne tohoto posouzení</a:t>
            </a:r>
          </a:p>
          <a:p>
            <a:pPr marL="355600" indent="-355600" algn="just" fontAlgn="base">
              <a:spcBef>
                <a:spcPts val="0"/>
              </a:spcBef>
              <a:spcAft>
                <a:spcPct val="0"/>
              </a:spcAft>
              <a:buClr>
                <a:srgbClr val="001E96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426713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3000" b="1" dirty="0">
                <a:solidFill>
                  <a:srgbClr val="001E96"/>
                </a:solidFill>
                <a:latin typeface="+mj-lt"/>
                <a:ea typeface="+mj-ea"/>
                <a:cs typeface="+mj-cs"/>
              </a:rPr>
              <a:t>Realizace pracovní rehabilitace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4360" y="1700279"/>
            <a:ext cx="8134920" cy="46618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cs-CZ" sz="2200" b="1" dirty="0"/>
              <a:t>Realizaci pracovní rehabilitace zajišťuje</a:t>
            </a:r>
            <a:r>
              <a:rPr lang="cs-CZ" sz="2200" dirty="0"/>
              <a:t> </a:t>
            </a:r>
            <a:r>
              <a:rPr lang="cs-CZ" sz="2200" b="1" dirty="0"/>
              <a:t>Úřad práce ČR</a:t>
            </a:r>
            <a:r>
              <a:rPr lang="cs-CZ" sz="2200" dirty="0"/>
              <a:t> ve spolupráci se zaměstnavateli, vzdělávacími zařízeními, neziskovými organizacemi, lékaři a zdravotnickými zařízeními </a:t>
            </a:r>
            <a:r>
              <a:rPr lang="cs-CZ" sz="2200" b="1" dirty="0"/>
              <a:t>a hradí náklady s ní spojené</a:t>
            </a:r>
            <a:r>
              <a:rPr lang="cs-CZ" sz="2200" dirty="0"/>
              <a:t>. Pracovní rehabilitace je zabezpečována na základě podané žádosti osobou, která má právo o pracovní rehabilitaci požádat. Uskutečňuje se podle individuálního plánu pracovní rehabilitace, který je sestavován společně s účastníkem pracovní rehabilitace v souladu s jeho potřebami, možnostmi, schopnostmi a zdravotní způsobilostí. Individuální plán pracovní rehabilitace obsahuje mimo jiné i jednotlivé formy pracovní rehabilitace a je ve své podstatě harmonogramem naplňování dohodnutého postupu směřujícího k pracovnímu uplatnění.  </a:t>
            </a:r>
          </a:p>
        </p:txBody>
      </p:sp>
    </p:spTree>
    <p:extLst>
      <p:ext uri="{BB962C8B-B14F-4D97-AF65-F5344CB8AC3E}">
        <p14:creationId xmlns:p14="http://schemas.microsoft.com/office/powerpoint/2010/main" val="664095082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 ÚP ČR" id="{E44DE6FB-8ED9-46C4-A530-C5A03058CAD4}" vid="{F64C70CE-AC8A-4775-A1B3-3960B458CE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 ÚP ČR" id="{E44DE6FB-8ED9-46C4-A530-C5A03058CAD4}" vid="{0D34BBEB-55D4-400C-9000-79EB9745BE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 ÚP ČR" id="{E44DE6FB-8ED9-46C4-A530-C5A03058CAD4}" vid="{1B932933-08AB-4BA2-A907-8EEE65C596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ÚP ČR</Template>
  <TotalTime>80</TotalTime>
  <Words>388</Words>
  <Application>Microsoft Office PowerPoint</Application>
  <PresentationFormat>Předvádění na obrazovce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Motiv Office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Dostal</dc:creator>
  <cp:lastModifiedBy>uzivatel</cp:lastModifiedBy>
  <cp:revision>11</cp:revision>
  <dcterms:created xsi:type="dcterms:W3CDTF">2018-04-25T15:23:53Z</dcterms:created>
  <dcterms:modified xsi:type="dcterms:W3CDTF">2019-03-27T22:26:23Z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